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13" r:id="rId2"/>
    <p:sldId id="335" r:id="rId3"/>
    <p:sldId id="411" r:id="rId4"/>
    <p:sldId id="350" r:id="rId5"/>
    <p:sldId id="410" r:id="rId6"/>
    <p:sldId id="440" r:id="rId7"/>
    <p:sldId id="426" r:id="rId8"/>
    <p:sldId id="444" r:id="rId9"/>
    <p:sldId id="409" r:id="rId10"/>
    <p:sldId id="383" r:id="rId11"/>
    <p:sldId id="445" r:id="rId12"/>
    <p:sldId id="446" r:id="rId13"/>
    <p:sldId id="427" r:id="rId14"/>
    <p:sldId id="402" r:id="rId15"/>
    <p:sldId id="334" r:id="rId16"/>
    <p:sldId id="424" r:id="rId17"/>
    <p:sldId id="406" r:id="rId18"/>
    <p:sldId id="447" r:id="rId19"/>
    <p:sldId id="351" r:id="rId20"/>
  </p:sldIdLst>
  <p:sldSz cx="9144000" cy="6858000" type="screen4x3"/>
  <p:notesSz cx="9874250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11C3"/>
    <a:srgbClr val="AC14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1739" autoAdjust="0"/>
  </p:normalViewPr>
  <p:slideViewPr>
    <p:cSldViewPr>
      <p:cViewPr>
        <p:scale>
          <a:sx n="80" d="100"/>
          <a:sy n="80" d="100"/>
        </p:scale>
        <p:origin x="-85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628" y="-108"/>
      </p:cViewPr>
      <p:guideLst>
        <p:guide orient="horz" pos="2141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1915244969378831"/>
          <c:y val="2.5254293948050392E-2"/>
          <c:w val="0.65924261203461065"/>
          <c:h val="0.93826728146032057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Pt>
            <c:idx val="5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6"/>
            <c:invertIfNegative val="0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dPt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Лист3!$A$2:$A$8</c:f>
              <c:strCache>
                <c:ptCount val="7"/>
                <c:pt idx="0">
                  <c:v>Другое</c:v>
                </c:pt>
                <c:pt idx="1">
                  <c:v>Нерелевантные ответы</c:v>
                </c:pt>
                <c:pt idx="2">
                  <c:v>Дом, укрытие</c:v>
                </c:pt>
                <c:pt idx="3">
                  <c:v>Еда</c:v>
                </c:pt>
                <c:pt idx="4">
                  <c:v>Вещи</c:v>
                </c:pt>
                <c:pt idx="5">
                  <c:v>Компьютер и интернет</c:v>
                </c:pt>
                <c:pt idx="6">
                  <c:v>Близкие</c:v>
                </c:pt>
              </c:strCache>
            </c:strRef>
          </c:cat>
          <c:val>
            <c:numRef>
              <c:f>Лист3!$B$2:$B$8</c:f>
              <c:numCache>
                <c:formatCode>0%</c:formatCode>
                <c:ptCount val="7"/>
                <c:pt idx="0">
                  <c:v>0.1</c:v>
                </c:pt>
                <c:pt idx="1">
                  <c:v>0.13</c:v>
                </c:pt>
                <c:pt idx="2">
                  <c:v>0.2</c:v>
                </c:pt>
                <c:pt idx="3">
                  <c:v>0.44000000000000006</c:v>
                </c:pt>
                <c:pt idx="4">
                  <c:v>0.51</c:v>
                </c:pt>
                <c:pt idx="5">
                  <c:v>0.69000000000000072</c:v>
                </c:pt>
                <c:pt idx="6">
                  <c:v>0.69000000000000072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279488"/>
        <c:axId val="43281024"/>
      </c:barChart>
      <c:catAx>
        <c:axId val="4327948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43281024"/>
        <c:crosses val="autoZero"/>
        <c:auto val="1"/>
        <c:lblAlgn val="ctr"/>
        <c:lblOffset val="100"/>
        <c:noMultiLvlLbl val="0"/>
      </c:catAx>
      <c:valAx>
        <c:axId val="43281024"/>
        <c:scaling>
          <c:orientation val="minMax"/>
        </c:scaling>
        <c:delete val="1"/>
        <c:axPos val="b"/>
        <c:majorGridlines/>
        <c:numFmt formatCode="0%" sourceLinked="1"/>
        <c:majorTickMark val="out"/>
        <c:minorTickMark val="none"/>
        <c:tickLblPos val="none"/>
        <c:crossAx val="43279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64986409513242493"/>
          <c:y val="3.3600453329523612E-2"/>
          <c:w val="0.19252690223837818"/>
          <c:h val="0.8671839260434081"/>
        </c:manualLayout>
      </c:layout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2.9416160232317048E-2"/>
                  <c:y val="4.0403757613085983E-3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/>
                      <a:t>9</a:t>
                    </a:r>
                    <a:r>
                      <a:rPr lang="ru-RU" sz="1400" dirty="0" smtClean="0"/>
                      <a:t>%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smtClean="0"/>
                      <a:t>25</a:t>
                    </a:r>
                    <a:r>
                      <a:rPr lang="ru-RU" sz="1400" smtClean="0"/>
                      <a:t>%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 smtClean="0"/>
                      <a:t>19</a:t>
                    </a:r>
                    <a:r>
                      <a:rPr lang="ru-RU" sz="1400" smtClean="0"/>
                      <a:t>%</a:t>
                    </a:r>
                    <a:endParaRPr lang="en-US" sz="14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400" smtClean="0"/>
                      <a:t>18</a:t>
                    </a:r>
                    <a:r>
                      <a:rPr lang="ru-RU" sz="1400" smtClean="0"/>
                      <a:t>%</a:t>
                    </a:r>
                    <a:endParaRPr lang="en-US" sz="14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400" smtClean="0"/>
                      <a:t>15</a:t>
                    </a:r>
                    <a:r>
                      <a:rPr lang="ru-RU" sz="1400" smtClean="0"/>
                      <a:t>%</a:t>
                    </a:r>
                    <a:endParaRPr lang="en-US" sz="14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400" smtClean="0"/>
                      <a:t>4</a:t>
                    </a:r>
                    <a:r>
                      <a:rPr lang="ru-RU" sz="1400" smtClean="0"/>
                      <a:t>%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z="1400" smtClean="0"/>
                      <a:t>4</a:t>
                    </a:r>
                    <a:r>
                      <a:rPr lang="ru-RU" sz="1400" smtClean="0"/>
                      <a:t>%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z="1400" smtClean="0"/>
                      <a:t>3</a:t>
                    </a:r>
                    <a:r>
                      <a:rPr lang="ru-RU" sz="1400" smtClean="0"/>
                      <a:t>%</a:t>
                    </a:r>
                    <a:endParaRPr lang="en-US" sz="14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z="1400" smtClean="0"/>
                      <a:t>3</a:t>
                    </a:r>
                    <a:r>
                      <a:rPr lang="ru-RU" sz="1400" smtClean="0"/>
                      <a:t>%</a:t>
                    </a:r>
                    <a:endParaRPr lang="en-US" sz="140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Лист1!$A$1:$A$9</c:f>
              <c:strCache>
                <c:ptCount val="9"/>
                <c:pt idx="0">
                  <c:v>Максимально ограничить использование интернета ребенком дома и в школе</c:v>
                </c:pt>
                <c:pt idx="1">
                  <c:v>Родители должны объяснять ребенку правила безопасного использования интернета</c:v>
                </c:pt>
                <c:pt idx="2">
                  <c:v>Безопасность детей в интернете должно регулировать законодательство</c:v>
                </c:pt>
                <c:pt idx="3">
                  <c:v>В школе должны быть специальные уроки безопасного использования интернета</c:v>
                </c:pt>
                <c:pt idx="4">
                  <c:v>Интернет-отрасль должна обеспечивать безопасность детей в интернете с помощью механизма саморегулирования</c:v>
                </c:pt>
                <c:pt idx="5">
                  <c:v>С помощью специализированных сайтов или служб (например, горячие линии, линии помощи, телефон доверия)</c:v>
                </c:pt>
                <c:pt idx="6">
                  <c:v>Ничего не надо делать, проблема преувеличена, дети могут справиться сами</c:v>
                </c:pt>
                <c:pt idx="7">
                  <c:v>Необходима поддержка социальной рекламы и кампаний широкого информирования населения государством</c:v>
                </c:pt>
                <c:pt idx="8">
                  <c:v>Затрудняюсь ответить</c:v>
                </c:pt>
              </c:strCache>
            </c:strRef>
          </c:cat>
          <c:val>
            <c:numRef>
              <c:f>Лист1!$B$1:$B$9</c:f>
              <c:numCache>
                <c:formatCode>General</c:formatCode>
                <c:ptCount val="9"/>
                <c:pt idx="0">
                  <c:v>9</c:v>
                </c:pt>
                <c:pt idx="1">
                  <c:v>25</c:v>
                </c:pt>
                <c:pt idx="2">
                  <c:v>19</c:v>
                </c:pt>
                <c:pt idx="3">
                  <c:v>18</c:v>
                </c:pt>
                <c:pt idx="4">
                  <c:v>15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314560"/>
        <c:axId val="43164800"/>
      </c:barChart>
      <c:catAx>
        <c:axId val="4331456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 algn="just">
              <a:defRPr/>
            </a:pPr>
            <a:endParaRPr lang="ru-RU"/>
          </a:p>
        </c:txPr>
        <c:crossAx val="43164800"/>
        <c:crosses val="autoZero"/>
        <c:auto val="1"/>
        <c:lblAlgn val="r"/>
        <c:lblOffset val="100"/>
        <c:noMultiLvlLbl val="0"/>
      </c:catAx>
      <c:valAx>
        <c:axId val="43164800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one"/>
        <c:crossAx val="433145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Arial" pitchFamily="34" charset="0"/>
          <a:cs typeface="Arial" pitchFamily="34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948154883667859E-2"/>
          <c:y val="2.3056956481744412E-3"/>
          <c:w val="0.9319125394372344"/>
          <c:h val="0.6765956493742887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2.1252590931889463E-2"/>
                  <c:y val="-1.7150289183066861E-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2F0-4E51-81B9-967F5A616E0C}"/>
                </c:ext>
              </c:extLst>
            </c:dLbl>
            <c:dLbl>
              <c:idx val="1"/>
              <c:layout>
                <c:manualLayout>
                  <c:x val="-3.5105737384110852E-2"/>
                  <c:y val="-9.536332378223506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2F0-4E51-81B9-967F5A616E0C}"/>
                </c:ext>
              </c:extLst>
            </c:dLbl>
            <c:dLbl>
              <c:idx val="2"/>
              <c:layout>
                <c:manualLayout>
                  <c:x val="-4.3849444951384153E-2"/>
                  <c:y val="-0.1478021304933725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2F0-4E51-81B9-967F5A616E0C}"/>
                </c:ext>
              </c:extLst>
            </c:dLbl>
            <c:dLbl>
              <c:idx val="3"/>
              <c:layout>
                <c:manualLayout>
                  <c:x val="-9.9147332936744565E-3"/>
                  <c:y val="-8.74316939890710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2F0-4E51-81B9-967F5A616E0C}"/>
                </c:ext>
              </c:extLst>
            </c:dLbl>
            <c:dLbl>
              <c:idx val="4"/>
              <c:layout>
                <c:manualLayout>
                  <c:x val="-2.8779739063699201E-2"/>
                  <c:y val="-0.132406487917911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2F0-4E51-81B9-967F5A616E0C}"/>
                </c:ext>
              </c:extLst>
            </c:dLbl>
            <c:dLbl>
              <c:idx val="5"/>
              <c:layout>
                <c:manualLayout>
                  <c:x val="-3.0698388334612428E-2"/>
                  <c:y val="-0.11254603601560728"/>
                </c:manualLayout>
              </c:layout>
              <c:tx>
                <c:rich>
                  <a:bodyPr/>
                  <a:lstStyle/>
                  <a:p>
                    <a:r>
                      <a:rPr lang="en-US" sz="1600" b="0" i="0"/>
                      <a:t>1</a:t>
                    </a:r>
                    <a:r>
                      <a:rPr lang="en-US" sz="1600" i="0"/>
                      <a:t>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2F0-4E51-81B9-967F5A616E0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27</c:v>
                </c:pt>
                <c:pt idx="1">
                  <c:v>19</c:v>
                </c:pt>
                <c:pt idx="2">
                  <c:v>17</c:v>
                </c:pt>
                <c:pt idx="3">
                  <c:v>23</c:v>
                </c:pt>
                <c:pt idx="4">
                  <c:v>16</c:v>
                </c:pt>
                <c:pt idx="5">
                  <c:v>13</c:v>
                </c:pt>
                <c:pt idx="6">
                  <c:v>13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C2F0-4E51-81B9-967F5A616E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999104"/>
        <c:axId val="32000640"/>
      </c:lineChart>
      <c:catAx>
        <c:axId val="31999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32000640"/>
        <c:crosses val="autoZero"/>
        <c:auto val="1"/>
        <c:lblAlgn val="ctr"/>
        <c:lblOffset val="100"/>
        <c:noMultiLvlLbl val="0"/>
      </c:catAx>
      <c:valAx>
        <c:axId val="32000640"/>
        <c:scaling>
          <c:orientation val="minMax"/>
          <c:min val="10"/>
        </c:scaling>
        <c:delete val="1"/>
        <c:axPos val="l"/>
        <c:numFmt formatCode="General" sourceLinked="1"/>
        <c:majorTickMark val="out"/>
        <c:minorTickMark val="none"/>
        <c:tickLblPos val="none"/>
        <c:crossAx val="31999104"/>
        <c:crosses val="autoZero"/>
        <c:crossBetween val="between"/>
        <c:majorUnit val="3"/>
      </c:valAx>
      <c:spPr>
        <a:noFill/>
        <a:ln w="25395">
          <a:noFill/>
        </a:ln>
      </c:spPr>
    </c:plotArea>
    <c:plotVisOnly val="1"/>
    <c:dispBlanksAs val="zero"/>
    <c:showDLblsOverMax val="0"/>
  </c:chart>
  <c:spPr>
    <a:noFill/>
    <a:ln>
      <a:noFill/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614348475051455E-2"/>
          <c:y val="4.0400659947298724E-2"/>
          <c:w val="0.93191253943723706"/>
          <c:h val="0.72344613936290758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4.3981484279161973E-2"/>
                  <c:y val="9.913336304660076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2F0-4E51-81B9-967F5A616E0C}"/>
                </c:ext>
              </c:extLst>
            </c:dLbl>
            <c:dLbl>
              <c:idx val="1"/>
              <c:layout>
                <c:manualLayout>
                  <c:x val="-3.3146018433144186E-2"/>
                  <c:y val="0.1345584100803402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2F0-4E51-81B9-967F5A616E0C}"/>
                </c:ext>
              </c:extLst>
            </c:dLbl>
            <c:dLbl>
              <c:idx val="2"/>
              <c:layout>
                <c:manualLayout>
                  <c:x val="-2.8500317738210056E-2"/>
                  <c:y val="8.390945558739576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2F0-4E51-81B9-967F5A616E0C}"/>
                </c:ext>
              </c:extLst>
            </c:dLbl>
            <c:dLbl>
              <c:idx val="3"/>
              <c:layout>
                <c:manualLayout>
                  <c:x val="-9.9147332936744565E-3"/>
                  <c:y val="-8.74316939890710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2F0-4E51-81B9-967F5A616E0C}"/>
                </c:ext>
              </c:extLst>
            </c:dLbl>
            <c:dLbl>
              <c:idx val="4"/>
              <c:layout>
                <c:manualLayout>
                  <c:x val="-2.8779739063699201E-2"/>
                  <c:y val="-0.132406487917910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2F0-4E51-81B9-967F5A616E0C}"/>
                </c:ext>
              </c:extLst>
            </c:dLbl>
            <c:dLbl>
              <c:idx val="5"/>
              <c:layout>
                <c:manualLayout>
                  <c:x val="-3.0698388334612428E-2"/>
                  <c:y val="-0.11254603601560728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i="0"/>
                      <a:t>13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2F0-4E51-81B9-967F5A616E0C}"/>
                </c:ext>
              </c:extLst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</c:v>
                </c:pt>
                <c:pt idx="1">
                  <c:v>60</c:v>
                </c:pt>
                <c:pt idx="2">
                  <c:v>74</c:v>
                </c:pt>
                <c:pt idx="3">
                  <c:v>53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C2F0-4E51-81B9-967F5A616E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052352"/>
        <c:axId val="32053888"/>
      </c:lineChart>
      <c:catAx>
        <c:axId val="32052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32053888"/>
        <c:crosses val="autoZero"/>
        <c:auto val="1"/>
        <c:lblAlgn val="ctr"/>
        <c:lblOffset val="100"/>
        <c:noMultiLvlLbl val="0"/>
      </c:catAx>
      <c:valAx>
        <c:axId val="32053888"/>
        <c:scaling>
          <c:orientation val="minMax"/>
          <c:max val="80"/>
          <c:min val="45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32052352"/>
        <c:crosses val="autoZero"/>
        <c:crossBetween val="between"/>
        <c:majorUnit val="10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30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4622156629196243E-2"/>
          <c:y val="2.6445070226339906E-2"/>
          <c:w val="0.52239145215386706"/>
          <c:h val="0.768233970753655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C00000"/>
            </a:solidFill>
          </c:spPr>
          <c:explosion val="12"/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92D050"/>
              </a:solidFill>
            </c:spPr>
          </c:dPt>
          <c:dPt>
            <c:idx val="4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6"/>
            <c:bubble3D val="0"/>
            <c:explosion val="20"/>
            <c:spPr>
              <a:solidFill>
                <a:srgbClr val="ED11C3"/>
              </a:solidFill>
            </c:spPr>
          </c:dPt>
          <c:dPt>
            <c:idx val="7"/>
            <c:bubble3D val="0"/>
            <c:spPr>
              <a:solidFill>
                <a:srgbClr val="00B0F0"/>
              </a:solidFill>
            </c:spPr>
          </c:dPt>
          <c:dPt>
            <c:idx val="8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2.9160233493806913E-2"/>
                  <c:y val="1.458176751438041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3991222580106977E-2"/>
                  <c:y val="-3.020370541857627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5342456118106423E-3"/>
                  <c:y val="-5.762447049297186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5880440971874358E-2"/>
                  <c:y val="7.0432241405672946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1.3246730555207481E-2"/>
                  <c:y val="-9.9422187611163983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8.2815729480733388E-2"/>
                  <c:y val="6.6004877099812374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-6.3991222580107032E-3"/>
                  <c:y val="5.2249000567822475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Лист1!$A$2:$A$11</c:f>
              <c:strCache>
                <c:ptCount val="10"/>
                <c:pt idx="0">
                  <c:v>Право на жилище</c:v>
                </c:pt>
                <c:pt idx="1">
                  <c:v>Право на семью и семейные связи</c:v>
                </c:pt>
                <c:pt idx="2">
                  <c:v>Право на образование</c:v>
                </c:pt>
                <c:pt idx="3">
                  <c:v>Право на достойный уровень жизни</c:v>
                </c:pt>
                <c:pt idx="4">
                  <c:v>Право на защиту от насилия</c:v>
                </c:pt>
                <c:pt idx="5">
                  <c:v>Право на жизнь и услуги здравоохранения</c:v>
                </c:pt>
                <c:pt idx="6">
                  <c:v>Право на социальное обеспечение</c:v>
                </c:pt>
                <c:pt idx="7">
                  <c:v>Право на гражданство</c:v>
                </c:pt>
                <c:pt idx="8">
                  <c:v>Право на свободу мысли, совести и религии</c:v>
                </c:pt>
                <c:pt idx="9">
                  <c:v>Иные обращения </c:v>
                </c:pt>
              </c:strCache>
            </c:strRef>
          </c:cat>
          <c:val>
            <c:numRef>
              <c:f>Лист1!$B$2:$B$11</c:f>
              <c:numCache>
                <c:formatCode>#,##0</c:formatCode>
                <c:ptCount val="10"/>
                <c:pt idx="0">
                  <c:v>437</c:v>
                </c:pt>
                <c:pt idx="1">
                  <c:v>434</c:v>
                </c:pt>
                <c:pt idx="2" formatCode="General">
                  <c:v>510</c:v>
                </c:pt>
                <c:pt idx="3" formatCode="General">
                  <c:v>196</c:v>
                </c:pt>
                <c:pt idx="4" formatCode="General">
                  <c:v>87</c:v>
                </c:pt>
                <c:pt idx="5" formatCode="General">
                  <c:v>109</c:v>
                </c:pt>
                <c:pt idx="6" formatCode="General">
                  <c:v>128</c:v>
                </c:pt>
                <c:pt idx="7" formatCode="General">
                  <c:v>16</c:v>
                </c:pt>
                <c:pt idx="8" formatCode="General">
                  <c:v>1</c:v>
                </c:pt>
                <c:pt idx="9" formatCode="General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0706131704593369"/>
          <c:y val="4.3910761154855933E-2"/>
          <c:w val="0.39206262748271076"/>
          <c:h val="0.95608923884514463"/>
        </c:manualLayout>
      </c:layout>
      <c:overlay val="0"/>
      <c:txPr>
        <a:bodyPr/>
        <a:lstStyle/>
        <a:p>
          <a:pPr>
            <a:defRPr sz="1600" b="1"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0.69512</cdr:y>
    </cdr:from>
    <cdr:to>
      <cdr:x>0.42149</cdr:x>
      <cdr:y>0.89716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4071966"/>
          <a:ext cx="3703566" cy="118353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l"/>
          <a:r>
            <a:rPr lang="ru-RU" sz="2000" b="1" dirty="0" smtClean="0">
              <a:solidFill>
                <a:srgbClr val="FF0000"/>
              </a:solidFill>
            </a:rPr>
            <a:t>      </a:t>
          </a:r>
          <a:r>
            <a:rPr lang="ru-RU" sz="2000" b="1" u="sng" dirty="0" smtClean="0">
              <a:solidFill>
                <a:srgbClr val="FF0000"/>
              </a:solidFill>
            </a:rPr>
            <a:t>Право на образование (26%)</a:t>
          </a:r>
        </a:p>
      </cdr:txBody>
    </cdr:sp>
  </cdr:relSizeAnchor>
  <cdr:relSizeAnchor xmlns:cdr="http://schemas.openxmlformats.org/drawingml/2006/chartDrawing">
    <cdr:from>
      <cdr:x>0.10569</cdr:x>
      <cdr:y>0.57317</cdr:y>
    </cdr:from>
    <cdr:to>
      <cdr:x>0.16789</cdr:x>
      <cdr:y>0.70732</cdr:y>
    </cdr:to>
    <cdr:sp macro="" textlink="">
      <cdr:nvSpPr>
        <cdr:cNvPr id="5" name="Прямая со стрелкой 4"/>
        <cdr:cNvSpPr/>
      </cdr:nvSpPr>
      <cdr:spPr>
        <a:xfrm xmlns:a="http://schemas.openxmlformats.org/drawingml/2006/main" rot="5400000" flipH="1" flipV="1">
          <a:off x="809048" y="3477228"/>
          <a:ext cx="785822" cy="546529"/>
        </a:xfrm>
        <a:prstGeom xmlns:a="http://schemas.openxmlformats.org/drawingml/2006/main" prst="straightConnector1">
          <a:avLst/>
        </a:prstGeom>
        <a:ln xmlns:a="http://schemas.openxmlformats.org/drawingml/2006/main" w="38100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0.05785</cdr:x>
      <cdr:y>0.81972</cdr:y>
    </cdr:from>
    <cdr:to>
      <cdr:x>0.16364</cdr:x>
      <cdr:y>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00066" y="415769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0.02439</cdr:x>
      <cdr:y>0.71951</cdr:y>
    </cdr:from>
    <cdr:to>
      <cdr:x>0.18762</cdr:x>
      <cdr:y>0.88361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4314" y="4214842"/>
          <a:ext cx="1434299" cy="9612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dirty="0" smtClean="0">
            <a:latin typeface="+mn-lt"/>
            <a:ea typeface="+mn-ea"/>
            <a:cs typeface="+mn-cs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918" cy="339884"/>
          </a:xfrm>
          <a:prstGeom prst="rect">
            <a:avLst/>
          </a:prstGeom>
        </p:spPr>
        <p:txBody>
          <a:bodyPr vert="horz" lIns="91393" tIns="45697" rIns="91393" bIns="4569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92027" y="0"/>
            <a:ext cx="4279918" cy="339884"/>
          </a:xfrm>
          <a:prstGeom prst="rect">
            <a:avLst/>
          </a:prstGeom>
        </p:spPr>
        <p:txBody>
          <a:bodyPr vert="horz" lIns="91393" tIns="45697" rIns="91393" bIns="45697" rtlCol="0"/>
          <a:lstStyle>
            <a:lvl1pPr algn="r">
              <a:defRPr sz="1200"/>
            </a:lvl1pPr>
          </a:lstStyle>
          <a:p>
            <a:fld id="{AFFBDD06-EF2A-42E4-8C24-E97ED8A71D1F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279918" cy="339884"/>
          </a:xfrm>
          <a:prstGeom prst="rect">
            <a:avLst/>
          </a:prstGeom>
        </p:spPr>
        <p:txBody>
          <a:bodyPr vert="horz" lIns="91393" tIns="45697" rIns="91393" bIns="4569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92027" y="6456699"/>
            <a:ext cx="4279918" cy="339884"/>
          </a:xfrm>
          <a:prstGeom prst="rect">
            <a:avLst/>
          </a:prstGeom>
        </p:spPr>
        <p:txBody>
          <a:bodyPr vert="horz" lIns="91393" tIns="45697" rIns="91393" bIns="45697" rtlCol="0" anchor="b"/>
          <a:lstStyle>
            <a:lvl1pPr algn="r">
              <a:defRPr sz="1200"/>
            </a:lvl1pPr>
          </a:lstStyle>
          <a:p>
            <a:fld id="{603B4A71-F180-431B-9C91-DE679C8909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641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592027" y="0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756C5-8892-4123-8454-CE2DC72FCEAC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0" y="511175"/>
            <a:ext cx="3397250" cy="2547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86965" y="3229442"/>
            <a:ext cx="7900322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99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592027" y="6456699"/>
            <a:ext cx="4279918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2F633-A86A-4171-A105-B2D4A44570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644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664E6-EC3E-4AFC-85B7-2354EBF68825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1CD-5E6E-4B60-857B-BE52EF751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EFC1C-E820-47A3-8936-600E5971D888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3B6DB-AFCA-4641-B32C-5C4843D08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095ED-23BF-41BB-92E8-63C07E5E21E0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1A637-7F04-4685-A129-2CC6CF8E0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ED067-3D1F-40F0-9CE9-6DF4AF256C4C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1F726-B425-44E2-A005-D0F333D3B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4C737-F3CD-4805-9241-24AD53D2F45B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6E483-0B2E-450B-A873-EEFAC2A43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33290-ACD1-4883-8F70-3018211E1F38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02F85-FEC1-4C39-A06B-CD4E1D7AA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CE324-4B0C-418B-9D8D-22326F6A0A29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000D1-C881-4A47-A999-CBAC1B2A5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DC097-F852-4CB9-AB7F-9B254A1F42DB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2CBBC-3809-4FC5-B4F0-D8F2040E3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36756-CBEA-4B7A-8A04-A42CA68D7168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B68F8-0506-4587-92CF-FF7E9143B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967CB-5E8E-4A2C-9D49-FA313CDEBAD0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4F21E-1A7F-419B-848B-0AFEF71E6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4020B-8E24-4B0C-AC32-88A3250F17EC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9B9DE-8507-4FC9-956F-1A4294505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EA41CF-DA23-4FAB-AB2B-E93706B11BD6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44404E-60D7-4F82-8105-4D8D3044F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u.tatar.ru/internet_deti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b="1" dirty="0" smtClean="0"/>
              <a:t>О принятии дополнительных мер</a:t>
            </a:r>
            <a:br>
              <a:rPr lang="ru-RU" sz="3600" b="1" dirty="0" smtClean="0"/>
            </a:br>
            <a:r>
              <a:rPr lang="ru-RU" sz="3600" b="1" dirty="0" smtClean="0"/>
              <a:t> в области обеспечения информационной безопасности детей в сети Интернет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71836" y="4500570"/>
            <a:ext cx="5572164" cy="1752600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Выступление Уполномоченного по правам ребенка в Республике Татарстан</a:t>
            </a:r>
          </a:p>
          <a:p>
            <a:r>
              <a:rPr lang="ru-RU" sz="24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Удачиной</a:t>
            </a:r>
            <a:r>
              <a:rPr lang="ru-RU" sz="24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Гузель </a:t>
            </a:r>
            <a:r>
              <a:rPr lang="ru-RU" sz="24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Любисовны</a:t>
            </a:r>
            <a:endParaRPr lang="ru-RU" sz="24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4786322"/>
            <a:ext cx="3357587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6834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Международный опыт по созданию безопасной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Интернет-среды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000" b="1" u="sng" dirty="0" smtClean="0">
                <a:latin typeface="Arial" pitchFamily="34" charset="0"/>
                <a:cs typeface="Arial" pitchFamily="34" charset="0"/>
              </a:rPr>
              <a:t>1998 год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 algn="just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		В США установлен минимальный возраст для открытия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аккаунта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в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соцсетях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– 13 лет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2000" b="1" u="sng" dirty="0" smtClean="0">
                <a:latin typeface="Arial" pitchFamily="34" charset="0"/>
                <a:cs typeface="Arial" pitchFamily="34" charset="0"/>
              </a:rPr>
              <a:t>1999 год</a:t>
            </a:r>
          </a:p>
          <a:p>
            <a:pPr algn="just">
              <a:buNone/>
            </a:pPr>
            <a:r>
              <a:rPr lang="ru-RU" sz="1800" dirty="0" smtClean="0"/>
              <a:t>	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Начало реализации масштабной программы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Safer Internet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Еврокомиссии Европейского Союза по созданию безопасной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онлайн-среды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для детей</a:t>
            </a:r>
          </a:p>
          <a:p>
            <a:pPr>
              <a:buNone/>
            </a:pPr>
            <a:r>
              <a:rPr lang="ru-RU" sz="1800" dirty="0" smtClean="0"/>
              <a:t>	</a:t>
            </a:r>
            <a:r>
              <a:rPr lang="ru-RU" sz="2000" b="1" u="sng" dirty="0" smtClean="0">
                <a:latin typeface="Arial" pitchFamily="34" charset="0"/>
                <a:cs typeface="Arial" pitchFamily="34" charset="0"/>
              </a:rPr>
              <a:t>2016 год</a:t>
            </a:r>
            <a:endParaRPr lang="ru-RU" sz="1800" b="1" u="sng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1800" dirty="0" smtClean="0"/>
              <a:t>		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Европейским парламентом принят общеевропейский закон о защите данных, одним из положений которого стал запрет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соцсетям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на регистрацию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аккаунтов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несовершеннолетних пользователей (16 лет) без предварительного согласия родителей или опекунов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Федеральное законодательство  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 защите детей от информации, причиняющей вред 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их здоровью и развитию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143932" cy="5072098"/>
          </a:xfrm>
        </p:spPr>
        <p:txBody>
          <a:bodyPr/>
          <a:lstStyle/>
          <a:p>
            <a:pPr algn="just"/>
            <a:endParaRPr lang="ru-RU" sz="1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Федеральный закон от 29.12.2010 года 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№ 436-ФЗ «О защите детей от информации, наносящей вред их здоровью и развитию»</a:t>
            </a:r>
          </a:p>
          <a:p>
            <a:pPr algn="just"/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 Федеральный закон от 27.07.2006 N 149-ФЗ «О защите детей от информации, причиняющей вред их здоровью и развитию» и отдельные законодательные акты Российской Федерации» 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(в редакции Федерального закона от 28.07.2012 г. № 139-ФЗ)</a:t>
            </a:r>
          </a:p>
          <a:p>
            <a:pPr algn="just">
              <a:buNone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 Указ Президента РФ от 1 июня 2012 г. N 761 «О Национальной стратегии действий в интересах детей на 2012 - 2017 годы»</a:t>
            </a:r>
          </a:p>
          <a:p>
            <a:pPr algn="just"/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 Распоряжение Правительства РФ от 02.12.2015 N 2471-р «Об утверждении Концепции информационной безопасности детей»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4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такое негативный </a:t>
            </a:r>
            <a:r>
              <a:rPr lang="ru-RU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контент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0" y="1214422"/>
            <a:ext cx="935834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Детская порнография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Информация о наркотических веществах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Информация о самоубийствах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Информация о несовершеннолетних – жертвах противоправных действий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857232"/>
            <a:ext cx="91440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Запрещенный </a:t>
            </a:r>
            <a:r>
              <a:rPr lang="ru-RU" b="1" dirty="0" err="1" smtClean="0"/>
              <a:t>контент</a:t>
            </a:r>
            <a:r>
              <a:rPr lang="ru-RU" b="1" dirty="0" smtClean="0"/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500306"/>
            <a:ext cx="91440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Контент</a:t>
            </a:r>
            <a:r>
              <a:rPr lang="ru-RU" b="1" dirty="0" smtClean="0"/>
              <a:t>, запрещенный к распространению среди детей 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0" y="2857496"/>
            <a:ext cx="9144000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Действия, причиняющие вред здоровью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Наркотики, алкоголь, бродяжничество, проституция, азартные игры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Оправдание насилия и жестокости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Отрицание семейных ценностей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Оправдание противоправного поведения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Нецензурная брань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Порнография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Информация о несовершеннолетних – жертвах противоправных действий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5286388"/>
            <a:ext cx="91440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err="1" smtClean="0"/>
              <a:t>Контент</a:t>
            </a:r>
            <a:r>
              <a:rPr lang="ru-RU" b="1" dirty="0" smtClean="0"/>
              <a:t>, распространение которого среди детей ограничено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657671"/>
            <a:ext cx="91440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dk1"/>
                </a:solidFill>
                <a:latin typeface="+mn-lt"/>
                <a:cs typeface="+mn-cs"/>
              </a:rPr>
              <a:t>Насилие и антиобщественные действия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dk1"/>
                </a:solidFill>
                <a:latin typeface="+mn-lt"/>
                <a:cs typeface="+mn-cs"/>
              </a:rPr>
              <a:t>Пугающий </a:t>
            </a:r>
            <a:r>
              <a:rPr lang="ru-RU" b="1" dirty="0" err="1" smtClean="0">
                <a:solidFill>
                  <a:schemeClr val="dk1"/>
                </a:solidFill>
                <a:latin typeface="+mn-lt"/>
                <a:cs typeface="+mn-cs"/>
              </a:rPr>
              <a:t>контент</a:t>
            </a:r>
            <a:endParaRPr lang="ru-RU" b="1" dirty="0" smtClean="0">
              <a:solidFill>
                <a:schemeClr val="dk1"/>
              </a:solidFill>
              <a:latin typeface="+mn-lt"/>
              <a:cs typeface="+mn-cs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dk1"/>
                </a:solidFill>
                <a:latin typeface="+mn-lt"/>
                <a:cs typeface="+mn-cs"/>
              </a:rPr>
              <a:t>Половые отношения между мужчиной и женщиной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dk1"/>
                </a:solidFill>
                <a:latin typeface="+mn-lt"/>
                <a:cs typeface="+mn-cs"/>
              </a:rPr>
              <a:t>Бранные слова и выражения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трелка вверх 36"/>
          <p:cNvSpPr/>
          <p:nvPr/>
        </p:nvSpPr>
        <p:spPr>
          <a:xfrm>
            <a:off x="7715272" y="2214554"/>
            <a:ext cx="214314" cy="1000132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0" name="Стрелка вверх 29"/>
          <p:cNvSpPr/>
          <p:nvPr/>
        </p:nvSpPr>
        <p:spPr>
          <a:xfrm flipH="1">
            <a:off x="6643702" y="5572140"/>
            <a:ext cx="214314" cy="1000132"/>
          </a:xfrm>
          <a:prstGeom prst="upArrow">
            <a:avLst>
              <a:gd name="adj1" fmla="val 50000"/>
              <a:gd name="adj2" fmla="val 52375"/>
            </a:avLst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9" name="Стрелка вверх 28"/>
          <p:cNvSpPr/>
          <p:nvPr/>
        </p:nvSpPr>
        <p:spPr>
          <a:xfrm flipH="1">
            <a:off x="3500430" y="5572140"/>
            <a:ext cx="214314" cy="1000132"/>
          </a:xfrm>
          <a:prstGeom prst="upArrow">
            <a:avLst>
              <a:gd name="adj1" fmla="val 50000"/>
              <a:gd name="adj2" fmla="val 52375"/>
            </a:avLst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6" name="Стрелка вверх 55"/>
          <p:cNvSpPr/>
          <p:nvPr/>
        </p:nvSpPr>
        <p:spPr>
          <a:xfrm>
            <a:off x="5143504" y="500042"/>
            <a:ext cx="285752" cy="642942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3" name="Стрелка вверх 52"/>
          <p:cNvSpPr/>
          <p:nvPr/>
        </p:nvSpPr>
        <p:spPr>
          <a:xfrm>
            <a:off x="4429124" y="2214554"/>
            <a:ext cx="214314" cy="1071570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4" name="Стрелка вверх 53"/>
          <p:cNvSpPr/>
          <p:nvPr/>
        </p:nvSpPr>
        <p:spPr>
          <a:xfrm>
            <a:off x="6072198" y="2214554"/>
            <a:ext cx="214314" cy="1071570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2" name="Стрелка вверх 51"/>
          <p:cNvSpPr/>
          <p:nvPr/>
        </p:nvSpPr>
        <p:spPr>
          <a:xfrm>
            <a:off x="2857488" y="2214554"/>
            <a:ext cx="214314" cy="1071570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30" y="6000769"/>
            <a:ext cx="4643470" cy="8572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Уведомление о противоправном </a:t>
            </a:r>
            <a:r>
              <a:rPr lang="ru-RU" sz="1600" b="1" u="sng" dirty="0" err="1" smtClean="0"/>
              <a:t>контенте</a:t>
            </a:r>
            <a:r>
              <a:rPr lang="ru-RU" sz="1600" b="1" u="sng" dirty="0" smtClean="0"/>
              <a:t> </a:t>
            </a:r>
            <a:r>
              <a:rPr lang="ru-RU" sz="1600" b="1" dirty="0" smtClean="0"/>
              <a:t>государственные и муниципальные органы власти, организации,  общественность, граждане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857356" y="18573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928794" y="3214686"/>
            <a:ext cx="1428760" cy="8925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chemeClr val="tx2"/>
                </a:solidFill>
              </a:rPr>
              <a:t>МВД РФ</a:t>
            </a:r>
          </a:p>
          <a:p>
            <a:pPr algn="ctr"/>
            <a:r>
              <a:rPr lang="ru-RU" sz="1700" b="1" dirty="0" smtClean="0"/>
              <a:t>ПАВ, </a:t>
            </a:r>
          </a:p>
          <a:p>
            <a:pPr algn="ctr"/>
            <a:r>
              <a:rPr lang="ru-RU" sz="1700" b="1" dirty="0" smtClean="0"/>
              <a:t>наркотики</a:t>
            </a:r>
            <a:endParaRPr lang="ru-RU" sz="17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428992" y="3214686"/>
            <a:ext cx="2071702" cy="8771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700" b="1" u="sng" dirty="0" smtClean="0">
                <a:solidFill>
                  <a:schemeClr val="tx2"/>
                </a:solidFill>
              </a:rPr>
              <a:t>РОСПОТРЕБНАДЗОР</a:t>
            </a:r>
          </a:p>
          <a:p>
            <a:pPr algn="ctr"/>
            <a:r>
              <a:rPr lang="ru-RU" sz="1700" b="1" dirty="0" smtClean="0"/>
              <a:t> суицидальный </a:t>
            </a:r>
            <a:r>
              <a:rPr lang="ru-RU" sz="1700" b="1" dirty="0" err="1" smtClean="0"/>
              <a:t>контент</a:t>
            </a:r>
            <a:endParaRPr lang="ru-RU" sz="17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572132" y="3214686"/>
            <a:ext cx="1285884" cy="8771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700" b="1" u="sng" dirty="0" smtClean="0">
                <a:solidFill>
                  <a:schemeClr val="tx2"/>
                </a:solidFill>
              </a:rPr>
              <a:t>ФНС РФ</a:t>
            </a:r>
          </a:p>
          <a:p>
            <a:pPr algn="ctr"/>
            <a:r>
              <a:rPr lang="ru-RU" sz="1700" b="1" dirty="0" smtClean="0"/>
              <a:t>азартные </a:t>
            </a:r>
          </a:p>
          <a:p>
            <a:pPr algn="ctr"/>
            <a:r>
              <a:rPr lang="ru-RU" sz="1700" b="1" dirty="0" smtClean="0"/>
              <a:t>игры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000200" y="2643182"/>
            <a:ext cx="714380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Подтверждение противоправной информации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072206"/>
            <a:ext cx="171451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Выявление</a:t>
            </a:r>
            <a:endParaRPr lang="ru-RU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785918" y="5996226"/>
            <a:ext cx="2214578" cy="8617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 smtClean="0"/>
              <a:t>Мониторинг сайтов 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 smtClean="0"/>
              <a:t>в сети Интернет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РОСКОМНАДЗОР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571736" y="1142984"/>
            <a:ext cx="578647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prstClr val="black"/>
                </a:solidFill>
                <a:latin typeface="Calibri"/>
                <a:cs typeface="+mn-cs"/>
              </a:rPr>
              <a:t>Включение в Единый реестр доменных имен, указателей страниц сайтов и сетевых адресов</a:t>
            </a:r>
            <a:endParaRPr lang="ru-RU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3" name="Плюс 42"/>
          <p:cNvSpPr/>
          <p:nvPr/>
        </p:nvSpPr>
        <p:spPr>
          <a:xfrm>
            <a:off x="4071934" y="6215082"/>
            <a:ext cx="357190" cy="35719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0" y="3000372"/>
            <a:ext cx="1714480" cy="132343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Экспертиза на предмет </a:t>
            </a:r>
          </a:p>
          <a:p>
            <a:pPr algn="ctr"/>
            <a:r>
              <a:rPr lang="ru-RU" sz="1600" b="1" dirty="0" smtClean="0"/>
              <a:t>наличия противоправной </a:t>
            </a:r>
          </a:p>
          <a:p>
            <a:pPr algn="ctr"/>
            <a:r>
              <a:rPr lang="ru-RU" sz="1600" b="1" dirty="0" smtClean="0"/>
              <a:t>информации</a:t>
            </a:r>
          </a:p>
        </p:txBody>
      </p:sp>
      <p:sp>
        <p:nvSpPr>
          <p:cNvPr id="47" name="Стрелка вверх 46"/>
          <p:cNvSpPr/>
          <p:nvPr/>
        </p:nvSpPr>
        <p:spPr>
          <a:xfrm>
            <a:off x="2786050" y="4143380"/>
            <a:ext cx="214314" cy="714380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2643174" y="4857760"/>
          <a:ext cx="5500726" cy="74199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500726"/>
              </a:tblGrid>
              <a:tr h="7419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РОСКОМНАДЗОР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http://eais.rkn.gov.ru/feedback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2571736" y="1714488"/>
          <a:ext cx="5786478" cy="50006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786478"/>
              </a:tblGrid>
              <a:tr h="5000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РОСКОМНАДЗОР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4429124" y="142852"/>
            <a:ext cx="1572867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БЛОКИРОВКА</a:t>
            </a:r>
            <a:endParaRPr lang="ru-RU" b="1" dirty="0"/>
          </a:p>
        </p:txBody>
      </p:sp>
      <p:sp>
        <p:nvSpPr>
          <p:cNvPr id="57" name="Стрелка вверх 56"/>
          <p:cNvSpPr/>
          <p:nvPr/>
        </p:nvSpPr>
        <p:spPr>
          <a:xfrm>
            <a:off x="4357686" y="4143380"/>
            <a:ext cx="214314" cy="714380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8" name="Стрелка вверх 57"/>
          <p:cNvSpPr/>
          <p:nvPr/>
        </p:nvSpPr>
        <p:spPr>
          <a:xfrm>
            <a:off x="6215074" y="4143380"/>
            <a:ext cx="214314" cy="714380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0" y="1071546"/>
            <a:ext cx="1714480" cy="113877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 smtClean="0">
                <a:solidFill>
                  <a:schemeClr val="bg1"/>
                </a:solidFill>
              </a:rPr>
              <a:t>Формирование 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 smtClean="0">
                <a:solidFill>
                  <a:schemeClr val="bg1"/>
                </a:solidFill>
              </a:rPr>
              <a:t>и ведение Единого реестра</a:t>
            </a:r>
            <a:endParaRPr lang="ru-RU" sz="17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29454" y="3214686"/>
            <a:ext cx="2214546" cy="9079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700" b="1" u="sng" dirty="0" smtClean="0">
                <a:solidFill>
                  <a:schemeClr val="tx2"/>
                </a:solidFill>
              </a:rPr>
              <a:t>РОСКОМНАДЗОР</a:t>
            </a:r>
          </a:p>
          <a:p>
            <a:pPr algn="ctr"/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порнография, способы самоубийств, нарушение запрета на азартные игры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трелка вверх 35"/>
          <p:cNvSpPr/>
          <p:nvPr/>
        </p:nvSpPr>
        <p:spPr>
          <a:xfrm>
            <a:off x="7715272" y="4143380"/>
            <a:ext cx="214314" cy="714380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Работа с детьми и подростками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1285860"/>
            <a:ext cx="400052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Повышение уровня цифровой грамотности детей и подростков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5715016"/>
            <a:ext cx="728667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ВАЖНО!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Развитие и расширение образовательных проектов </a:t>
            </a:r>
          </a:p>
          <a:p>
            <a:pPr algn="ctr"/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1285860"/>
            <a:ext cx="400052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Повышение уровня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стрессоустойчивости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детей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5720" y="2285992"/>
            <a:ext cx="385765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Уроки полезного и безопасного Интернета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4876" y="2285992"/>
            <a:ext cx="421481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Уроки личностного развития 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детей и подростков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071810"/>
            <a:ext cx="257176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/>
              <a:t>Октябрь 2017 </a:t>
            </a:r>
          </a:p>
          <a:p>
            <a:pPr algn="ctr"/>
            <a:r>
              <a:rPr lang="ru-RU" sz="1600" b="1" dirty="0" smtClean="0"/>
              <a:t>Уроки безопасного интернета для школьников начальных классов и их родителей</a:t>
            </a:r>
          </a:p>
          <a:p>
            <a:pPr algn="ctr"/>
            <a:endParaRPr lang="ru-RU" sz="1600" b="1" dirty="0" smtClean="0"/>
          </a:p>
          <a:p>
            <a:pPr algn="ctr"/>
            <a:endParaRPr lang="ru-RU" b="1" dirty="0" smtClean="0"/>
          </a:p>
        </p:txBody>
      </p:sp>
      <p:sp>
        <p:nvSpPr>
          <p:cNvPr id="16" name="Прямоугольник 15"/>
          <p:cNvSpPr/>
          <p:nvPr/>
        </p:nvSpPr>
        <p:spPr>
          <a:xfrm>
            <a:off x="4786314" y="3286124"/>
            <a:ext cx="25651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«Основы лидерства», </a:t>
            </a:r>
          </a:p>
          <a:p>
            <a:pPr algn="ctr"/>
            <a:r>
              <a:rPr lang="ru-RU" sz="1600" b="1" dirty="0" smtClean="0"/>
              <a:t>разработанная</a:t>
            </a:r>
          </a:p>
          <a:p>
            <a:pPr algn="ctr"/>
            <a:r>
              <a:rPr lang="ru-RU" sz="1600" b="1" dirty="0" smtClean="0"/>
              <a:t>и апробированная  МОиН РТ</a:t>
            </a:r>
            <a:endParaRPr lang="ru-RU" sz="1600" dirty="0"/>
          </a:p>
        </p:txBody>
      </p:sp>
      <p:pic>
        <p:nvPicPr>
          <p:cNvPr id="39938" name="Picture 2" descr="C:\Users\CHILDR\Documents\ЭР Сафина\СЭР\Основы лидерства\смена\ШАГ-1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000372"/>
            <a:ext cx="1601946" cy="2264085"/>
          </a:xfrm>
          <a:prstGeom prst="rect">
            <a:avLst/>
          </a:prstGeom>
          <a:noFill/>
        </p:spPr>
      </p:pic>
      <p:pic>
        <p:nvPicPr>
          <p:cNvPr id="17" name="Picture 6" descr="C:\Users\CHILDR\Documents\ЭР Сафина\мероприятия, семинары, конкурсы коллегии\Совет безопасности апрель 2017\pi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000372"/>
            <a:ext cx="1982949" cy="1869852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142844" y="5000636"/>
            <a:ext cx="4986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hlinkClick r:id="rId4"/>
              </a:rPr>
              <a:t>https://edu.tatar.ru/internet_deti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Ответы родителей на вопрос о способах наиболее эффективного обеспечения безопасности детей в Интернете, %</a:t>
            </a:r>
            <a:endParaRPr lang="ru-RU" sz="2400" b="1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-357222" y="1142984"/>
          <a:ext cx="9929882" cy="628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72547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Формы медиации родителей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2214554"/>
            <a:ext cx="857256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prstClr val="black"/>
                </a:solidFill>
                <a:latin typeface="+mn-lt"/>
                <a:cs typeface="+mn-cs"/>
              </a:rPr>
              <a:t>2. </a:t>
            </a:r>
            <a:r>
              <a:rPr lang="ru-RU" b="1" u="sng" dirty="0" smtClean="0">
                <a:solidFill>
                  <a:srgbClr val="C00000"/>
                </a:solidFill>
                <a:latin typeface="+mn-lt"/>
                <a:cs typeface="+mn-cs"/>
              </a:rPr>
              <a:t>Активная медиация безопасности ребенка в интернете </a:t>
            </a:r>
            <a:r>
              <a:rPr lang="ru-RU" b="1" dirty="0" smtClean="0">
                <a:solidFill>
                  <a:prstClr val="black"/>
                </a:solidFill>
                <a:latin typeface="+mn-lt"/>
                <a:cs typeface="+mn-cs"/>
              </a:rPr>
              <a:t>— родитель общается с ребенком о том, как безопасно вести себя в Интернете, дает советы и учит, как правильно себя вести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1214422"/>
            <a:ext cx="864399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prstClr val="black"/>
                </a:solidFill>
              </a:rPr>
              <a:t>1. </a:t>
            </a:r>
            <a:r>
              <a:rPr lang="ru-RU" b="1" u="sng" dirty="0" smtClean="0">
                <a:solidFill>
                  <a:srgbClr val="C00000"/>
                </a:solidFill>
              </a:rPr>
              <a:t>Активная медиация использования Интернета </a:t>
            </a:r>
            <a:r>
              <a:rPr lang="ru-RU" b="1" dirty="0" smtClean="0">
                <a:solidFill>
                  <a:prstClr val="black"/>
                </a:solidFill>
              </a:rPr>
              <a:t>— родитель присутствует при использовании Интернета ребенком и помогает ему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57158" y="5214950"/>
            <a:ext cx="857256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dk1"/>
                </a:solidFill>
                <a:latin typeface="+mn-lt"/>
                <a:cs typeface="+mn-cs"/>
              </a:rPr>
              <a:t>5. </a:t>
            </a:r>
            <a:r>
              <a:rPr lang="ru-RU" b="1" u="sng" dirty="0" smtClean="0">
                <a:solidFill>
                  <a:srgbClr val="C00000"/>
                </a:solidFill>
                <a:latin typeface="+mn-lt"/>
                <a:cs typeface="+mn-cs"/>
              </a:rPr>
              <a:t>Техническое ограничение </a:t>
            </a:r>
            <a:r>
              <a:rPr lang="ru-RU" b="1" dirty="0" smtClean="0">
                <a:solidFill>
                  <a:schemeClr val="dk1"/>
                </a:solidFill>
                <a:latin typeface="+mn-lt"/>
                <a:cs typeface="+mn-cs"/>
              </a:rPr>
              <a:t>— использование специальных программ, которые позволяют блокировать и фильтровать сайты, отслеживать посещенные сайты или устанавливать ограничения на </a:t>
            </a:r>
            <a:r>
              <a:rPr lang="ru-RU" b="1" smtClean="0">
                <a:solidFill>
                  <a:schemeClr val="dk1"/>
                </a:solidFill>
                <a:latin typeface="+mn-lt"/>
                <a:cs typeface="+mn-cs"/>
              </a:rPr>
              <a:t>время пользования</a:t>
            </a:r>
            <a:endParaRPr lang="ru-RU" b="1" dirty="0" smtClean="0">
              <a:solidFill>
                <a:schemeClr val="dk1"/>
              </a:solidFill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3429000"/>
            <a:ext cx="857256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prstClr val="black"/>
                </a:solidFill>
              </a:rPr>
              <a:t>3. </a:t>
            </a:r>
            <a:r>
              <a:rPr lang="ru-RU" b="1" u="sng" dirty="0" smtClean="0">
                <a:solidFill>
                  <a:srgbClr val="C00000"/>
                </a:solidFill>
              </a:rPr>
              <a:t>Ограничивающая медиация </a:t>
            </a:r>
            <a:r>
              <a:rPr lang="ru-RU" b="1" dirty="0" smtClean="0">
                <a:solidFill>
                  <a:prstClr val="black"/>
                </a:solidFill>
              </a:rPr>
              <a:t>— родитель создает правила и ограничения пользования Интернетом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57158" y="4286256"/>
            <a:ext cx="857256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4. </a:t>
            </a:r>
            <a:r>
              <a:rPr lang="ru-RU" b="1" u="sng" dirty="0" smtClean="0">
                <a:solidFill>
                  <a:srgbClr val="C00000"/>
                </a:solidFill>
              </a:rPr>
              <a:t>Мониторинг</a:t>
            </a:r>
            <a:r>
              <a:rPr lang="ru-RU" b="1" dirty="0" smtClean="0"/>
              <a:t> — постоянная проверка сайтов, которые посещает ребенок, его контактов, сообщений, профилей.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500066"/>
          </a:xfrm>
        </p:spPr>
        <p:txBody>
          <a:bodyPr/>
          <a:lstStyle/>
          <a:p>
            <a:r>
              <a:rPr lang="ru-RU" sz="25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500" b="1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8" name="Объект 30"/>
          <p:cNvGraphicFramePr/>
          <p:nvPr/>
        </p:nvGraphicFramePr>
        <p:xfrm>
          <a:off x="285720" y="928670"/>
          <a:ext cx="8501090" cy="2000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357290" y="214290"/>
            <a:ext cx="6858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Количество суицидов среди детей</a:t>
            </a:r>
            <a:endParaRPr lang="ru-RU" sz="2000" b="1" dirty="0"/>
          </a:p>
        </p:txBody>
      </p:sp>
      <p:graphicFrame>
        <p:nvGraphicFramePr>
          <p:cNvPr id="12" name="Объект 30"/>
          <p:cNvGraphicFramePr/>
          <p:nvPr/>
        </p:nvGraphicFramePr>
        <p:xfrm>
          <a:off x="571472" y="3786190"/>
          <a:ext cx="7929618" cy="1878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214282" y="3071810"/>
            <a:ext cx="89297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/>
              <a:t>Количество незавершенных суицидов среди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96908"/>
          </a:xfrm>
        </p:spPr>
        <p:txBody>
          <a:bodyPr/>
          <a:lstStyle/>
          <a:p>
            <a:r>
              <a:rPr lang="ru-RU" sz="2400" b="1" dirty="0" smtClean="0"/>
              <a:t>Тематика обращений к Уполномоченному по правам ребенка в 2017 году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642918"/>
          <a:ext cx="8786842" cy="5857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34" name="Picture 22" descr="Картинки по запросу дети и робототехника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2214554"/>
            <a:ext cx="2357454" cy="2506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Помогите ребенку на</a:t>
            </a:r>
            <a:endParaRPr lang="ru-RU" dirty="0"/>
          </a:p>
        </p:txBody>
      </p:sp>
      <p:pic>
        <p:nvPicPr>
          <p:cNvPr id="38914" name="Picture 2" descr="http://bezopasnost-detej.ru/images/2013/71-kak-zashchitit-detej-ot-interne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286116" cy="2049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5" name="Picture 3" descr="C:\Users\CHILDR\Documents\ЭР Сафина\мероприятия, семинары, конкурсы коллегии\Совет безопасности апрель 2017\Roles-Of-Parents-To-Their-Children-Using-Internet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0"/>
            <a:ext cx="3431768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17" name="Picture 5" descr="Картинки по запросу дети в интернете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1"/>
            <a:ext cx="2786050" cy="2041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4" name="Picture 12" descr="C:\Users\CHILDR\Documents\ЭР Сафина\мероприятия, семинары, конкурсы коллегии\Совет безопасности апрель 2017\pedagogicheskij-proekt-detskij-sad-semy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005384"/>
            <a:ext cx="2782022" cy="1852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6" name="Picture 14" descr="Картинки по запросу семья и дет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4786322"/>
            <a:ext cx="2776474" cy="207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928" name="Picture 16" descr="Картинки по запросу семья и спорт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40" y="2285992"/>
            <a:ext cx="3214710" cy="2080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0" y="2000240"/>
            <a:ext cx="324762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Быть рядом с ребенком в сети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57620" y="2000240"/>
            <a:ext cx="528638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Проявить интерес к деятельности ребенка в сети</a:t>
            </a:r>
            <a:endParaRPr lang="ru-RU" b="1" dirty="0"/>
          </a:p>
        </p:txBody>
      </p:sp>
      <p:pic>
        <p:nvPicPr>
          <p:cNvPr id="38930" name="Picture 18" descr="Картинки по запросу семья и спорт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0728" y="4763795"/>
            <a:ext cx="3143272" cy="209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1142976" y="4357694"/>
            <a:ext cx="6706765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Помочь ребенку найти </a:t>
            </a:r>
            <a:r>
              <a:rPr lang="ru-RU" b="1" smtClean="0"/>
              <a:t>себя вне виртуального </a:t>
            </a:r>
            <a:r>
              <a:rPr lang="ru-RU" b="1" dirty="0" smtClean="0"/>
              <a:t>пространства</a:t>
            </a:r>
            <a:endParaRPr lang="ru-RU" b="1" dirty="0"/>
          </a:p>
        </p:txBody>
      </p:sp>
      <p:pic>
        <p:nvPicPr>
          <p:cNvPr id="38932" name="Picture 20" descr="Картинки по запросу семья и спорт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571744"/>
            <a:ext cx="3158745" cy="1750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CHILDR\Documents\ЭР Сафина\мероприятия, семинары, конкурсы коллегии\Совет безопасности апрель 2017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0"/>
            <a:ext cx="2551543" cy="1713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CHILDR\Documents\ЭР Сафина\мероприятия, семинары, конкурсы коллегии\Совет безопасности апрель 2017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00098" y="2643182"/>
            <a:ext cx="2576453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CHILDR\Documents\ЭР Сафина\мероприятия, семинары, конкурсы коллегии\Совет безопасности апрель 2017\deti_i_intern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5349250"/>
            <a:ext cx="2357422" cy="150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C:\Users\CHILDR\Documents\ЭР Сафина\мероприятия, семинары, конкурсы коллегии\Совет безопасности апрель 2017\4_hal_yang_wajib_dipertimbangkan_dalam_memilih_se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5357826"/>
            <a:ext cx="2428450" cy="1678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C:\Users\CHILDR\Documents\ЭР Сафина\мероприятия, семинары, конкурсы коллегии\Совет безопасности апрель 2017\979b394b6c4025ac372178ea16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67183" y="2500306"/>
            <a:ext cx="2276817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C:\Users\CHILDR\Documents\ЭР Сафина\мероприятия, семинары, конкурсы коллегии\Совет безопасности апрель 2017\detail_4bd7783d2b570123d3314bde654a23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750395" cy="1833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7" name="Picture 13" descr="C:\Users\CHILDR\Documents\ЭР Сафина\мероприятия, семинары, конкурсы коллегии\Совет безопасности апрель 2017\7877878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6577" y="0"/>
            <a:ext cx="2357423" cy="1637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C:\Users\CHILDR\Documents\ЭР Сафина\мероприятия, семинары, конкурсы коллегии\Совет безопасности апрель 2017\357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072050"/>
            <a:ext cx="2290481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00166" y="1357298"/>
            <a:ext cx="6439548" cy="4280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8582515" cy="529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142852"/>
            <a:ext cx="8572560" cy="101566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Два дома современного ребенка</a:t>
            </a:r>
          </a:p>
          <a:p>
            <a:pPr algn="ctr"/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Ответы подростков в возрасте 12-17 лет на вопрос «Что бы вы взяли с собой на необитаемый остров»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572364" y="-357190"/>
            <a:ext cx="1571636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Коммуникативные риски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2844" y="1357298"/>
            <a:ext cx="1928826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/>
              <a:t>Кибербуллинг</a:t>
            </a:r>
            <a:endParaRPr lang="ru-RU" sz="2000" b="1" dirty="0" smtClean="0"/>
          </a:p>
          <a:p>
            <a:pPr lvl="0" algn="ctr"/>
            <a:r>
              <a:rPr lang="ru-RU" sz="2000" dirty="0" smtClean="0"/>
              <a:t>виртуальная травл</a:t>
            </a:r>
            <a:r>
              <a:rPr lang="ru-RU" dirty="0" smtClean="0"/>
              <a:t>я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214546" y="1357298"/>
            <a:ext cx="2214578" cy="243143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 defTabSz="889000">
              <a:spcAft>
                <a:spcPts val="0"/>
              </a:spcAft>
            </a:pPr>
            <a:r>
              <a:rPr lang="ru-RU" sz="2000" b="1" dirty="0" err="1" smtClean="0"/>
              <a:t>Рекрутинг</a:t>
            </a:r>
            <a:endParaRPr lang="ru-RU" sz="2000" b="1" dirty="0" smtClean="0"/>
          </a:p>
          <a:p>
            <a:pPr lvl="0" algn="ctr" defTabSz="889000">
              <a:spcAft>
                <a:spcPts val="0"/>
              </a:spcAft>
            </a:pPr>
            <a:r>
              <a:rPr lang="ru-RU" sz="2000" dirty="0" smtClean="0"/>
              <a:t>вовлечение </a:t>
            </a:r>
          </a:p>
          <a:p>
            <a:pPr lvl="0" algn="ctr" defTabSz="889000">
              <a:spcAft>
                <a:spcPts val="0"/>
              </a:spcAft>
            </a:pPr>
            <a:r>
              <a:rPr lang="ru-RU" sz="2000" dirty="0" smtClean="0"/>
              <a:t>в опасные сообщества: </a:t>
            </a:r>
            <a:r>
              <a:rPr lang="ru-RU" dirty="0" smtClean="0"/>
              <a:t>группы воровской идеологии, радикальные сообщества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43438" y="1357298"/>
            <a:ext cx="2000264" cy="193899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dirty="0" err="1" smtClean="0"/>
              <a:t>Грумминг</a:t>
            </a:r>
            <a:endParaRPr lang="ru-RU" sz="2000" b="1" dirty="0" smtClean="0"/>
          </a:p>
          <a:p>
            <a:pPr lvl="0" algn="ctr"/>
            <a:r>
              <a:rPr lang="ru-RU" sz="2000" dirty="0" smtClean="0"/>
              <a:t>завоевание доверия ребенка с сексуальными целями</a:t>
            </a:r>
            <a:endParaRPr lang="ru-RU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16" y="1357298"/>
            <a:ext cx="2071702" cy="98488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000" b="1" dirty="0" smtClean="0"/>
              <a:t>Сексуальные домогательства</a:t>
            </a:r>
          </a:p>
          <a:p>
            <a:pPr algn="ctr"/>
            <a:endParaRPr lang="ru-RU" dirty="0"/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214282" y="3929066"/>
            <a:ext cx="8786874" cy="29700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 данным анализа </a:t>
            </a:r>
            <a:r>
              <a:rPr kumimoji="0" lang="ru-RU" sz="1700" b="1" i="0" u="sng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медиапотребления</a:t>
            </a:r>
            <a:r>
              <a:rPr kumimoji="0" lang="ru-RU" sz="17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детей и подростков </a:t>
            </a:r>
            <a:r>
              <a:rPr kumimoji="0" lang="ru-RU" sz="1700" b="1" i="0" u="sng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Роскомнадзора</a:t>
            </a:r>
            <a:r>
              <a:rPr kumimoji="0" lang="ru-RU" sz="1700" b="1" i="0" u="sng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и Фонда развития Интернет:</a:t>
            </a:r>
            <a:endParaRPr kumimoji="0" lang="ru-RU" sz="1700" b="1" i="0" u="sng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indent="539750" eaLnBrk="0" hangingPunct="0">
              <a:buFont typeface="Wingdings" pitchFamily="2" charset="2"/>
              <a:buChar char="ü"/>
            </a:pPr>
            <a:r>
              <a:rPr lang="ru-RU" sz="17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Каждый третий ребенок ищет новых друзей в Интернете</a:t>
            </a:r>
          </a:p>
          <a:p>
            <a:pPr indent="539750" eaLnBrk="0" hangingPunct="0">
              <a:buFont typeface="Wingdings" pitchFamily="2" charset="2"/>
              <a:buChar char="ü"/>
            </a:pPr>
            <a:r>
              <a:rPr lang="ru-RU" sz="17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Каждый пятый – отправляет незнакомым людям персональную информацию</a:t>
            </a:r>
          </a:p>
          <a:p>
            <a:pPr indent="539750" eaLnBrk="0" hangingPunct="0">
              <a:buFont typeface="Wingdings" pitchFamily="2" charset="2"/>
              <a:buChar char="ü"/>
            </a:pPr>
            <a:r>
              <a:rPr lang="ru-RU" sz="17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Более половины детей добавляют в список друзей людей, которые никак не связаны с их реальной жизнью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Треть российских школьников получали лично сообщения </a:t>
            </a:r>
            <a:r>
              <a:rPr lang="ru-RU" sz="17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сексуального характера в Интернете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17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аждый десятый ребенок подвергался </a:t>
            </a:r>
            <a:r>
              <a:rPr kumimoji="0" lang="ru-RU" sz="1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кибербуллингу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Прямая со стрелкой 31"/>
          <p:cNvCxnSpPr/>
          <p:nvPr/>
        </p:nvCxnSpPr>
        <p:spPr>
          <a:xfrm>
            <a:off x="4786314" y="2714620"/>
            <a:ext cx="1071570" cy="642942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 flipV="1">
            <a:off x="2857488" y="2857496"/>
            <a:ext cx="857256" cy="500066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254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Контентные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риски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72066" y="1142984"/>
            <a:ext cx="1144328" cy="357190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Агрессия</a:t>
            </a:r>
            <a:endParaRPr lang="ru-RU" sz="1800" b="1" kern="1200" dirty="0" smtClean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357918" y="1142984"/>
            <a:ext cx="2786082" cy="1000132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2390" tIns="72390" rIns="72390" bIns="72390" numCol="1" spcCol="1270" anchor="ctr" anchorCtr="0">
            <a:noAutofit/>
          </a:bodyPr>
          <a:lstStyle/>
          <a:p>
            <a:pPr lvl="0" algn="ctr" defTabSz="8445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900" b="1" kern="1200" dirty="0" smtClean="0"/>
              <a:t>Пропаганда  </a:t>
            </a:r>
            <a:r>
              <a:rPr lang="ru-RU" sz="1900" b="1" kern="1200" dirty="0" err="1" smtClean="0"/>
              <a:t>анорексии</a:t>
            </a:r>
            <a:r>
              <a:rPr lang="ru-RU" sz="1900" b="1" kern="1200" dirty="0" smtClean="0"/>
              <a:t>,</a:t>
            </a:r>
          </a:p>
          <a:p>
            <a:pPr lvl="0" algn="ctr" defTabSz="8445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900" b="1" kern="1200" dirty="0" smtClean="0"/>
              <a:t> </a:t>
            </a:r>
            <a:r>
              <a:rPr lang="ru-RU" sz="1900" b="1" kern="1200" dirty="0" err="1" smtClean="0"/>
              <a:t>бумилии</a:t>
            </a:r>
            <a:r>
              <a:rPr lang="ru-RU" sz="1900" b="1" kern="1200" dirty="0" smtClean="0"/>
              <a:t>,  азартных игр, </a:t>
            </a:r>
          </a:p>
          <a:p>
            <a:pPr lvl="0" algn="ctr" defTabSz="84455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900" b="1" kern="1200" dirty="0" smtClean="0"/>
              <a:t>Наркотических веществ</a:t>
            </a:r>
            <a:endParaRPr lang="ru-RU" sz="1900" kern="1200" dirty="0" smtClean="0"/>
          </a:p>
        </p:txBody>
      </p:sp>
      <p:sp>
        <p:nvSpPr>
          <p:cNvPr id="21" name="Прямоугольник 20"/>
          <p:cNvSpPr/>
          <p:nvPr/>
        </p:nvSpPr>
        <p:spPr>
          <a:xfrm>
            <a:off x="1714480" y="1142984"/>
            <a:ext cx="2071670" cy="500066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 smtClean="0"/>
              <a:t>Ненормативная лексика</a:t>
            </a:r>
            <a:endParaRPr lang="ru-RU" sz="1800" b="1" kern="1200" dirty="0" smtClean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71802" y="1785926"/>
            <a:ext cx="2428892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defTabSz="800100">
              <a:spcAft>
                <a:spcPts val="0"/>
              </a:spcAft>
            </a:pPr>
            <a:r>
              <a:rPr lang="ru-RU" b="1" dirty="0" smtClean="0"/>
              <a:t>Пропаганда суицидального и иного деструктивного </a:t>
            </a:r>
          </a:p>
          <a:p>
            <a:pPr lvl="0" algn="ctr" defTabSz="800100">
              <a:spcAft>
                <a:spcPts val="0"/>
              </a:spcAft>
            </a:pPr>
            <a:r>
              <a:rPr lang="ru-RU" b="1" dirty="0" smtClean="0"/>
              <a:t>поведения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1142984"/>
            <a:ext cx="154561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Порнография</a:t>
            </a:r>
            <a:endParaRPr lang="ru-RU" b="1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929456" y="1000108"/>
            <a:ext cx="284958" cy="794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2572530" y="999314"/>
            <a:ext cx="284958" cy="794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5430050" y="999314"/>
            <a:ext cx="284958" cy="794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7073124" y="999314"/>
            <a:ext cx="284958" cy="794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4000893" y="1356901"/>
            <a:ext cx="857256" cy="794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42844" y="3357562"/>
            <a:ext cx="4357718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«Группы смерти»</a:t>
            </a:r>
          </a:p>
          <a:p>
            <a:pPr algn="ctr"/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#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Синий кит,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#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Тихий дом,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#F57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#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Море китов,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#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Разбуди меня в 4.20</a:t>
            </a:r>
          </a:p>
          <a:p>
            <a:pPr algn="ctr"/>
            <a:r>
              <a:rPr lang="ru-RU" sz="1600" b="1" smtClean="0"/>
              <a:t> </a:t>
            </a:r>
            <a:r>
              <a:rPr lang="ru-RU" b="1" smtClean="0">
                <a:solidFill>
                  <a:srgbClr val="FF0000"/>
                </a:solidFill>
              </a:rPr>
              <a:t>Прецедентов </a:t>
            </a:r>
            <a:r>
              <a:rPr lang="ru-RU" b="1" dirty="0" smtClean="0">
                <a:solidFill>
                  <a:srgbClr val="FF0000"/>
                </a:solidFill>
              </a:rPr>
              <a:t>в других странах нет </a:t>
            </a:r>
          </a:p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КЕЙС УНИКАЛЕН ДЛЯ РОССИИ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72132" y="3357562"/>
            <a:ext cx="3286148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Группы опасных игр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«Беги или умри», «Волшебная фея»,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зацепинг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трейнсерфинг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(проезд на крыше поезда), </a:t>
            </a:r>
            <a:r>
              <a:rPr lang="ru-RU" b="1" dirty="0" err="1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руфинг</a:t>
            </a:r>
            <a:r>
              <a:rPr lang="ru-RU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(незаконное проникновение на крыши высоких зданий) и т.д.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Стрелка вниз 38"/>
          <p:cNvSpPr/>
          <p:nvPr/>
        </p:nvSpPr>
        <p:spPr>
          <a:xfrm>
            <a:off x="4929190" y="5357826"/>
            <a:ext cx="285752" cy="357190"/>
          </a:xfrm>
          <a:prstGeom prst="downArrow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Заголовок 1"/>
          <p:cNvSpPr txBox="1">
            <a:spLocks/>
          </p:cNvSpPr>
          <p:nvPr/>
        </p:nvSpPr>
        <p:spPr bwMode="auto">
          <a:xfrm>
            <a:off x="642910" y="5857892"/>
            <a:ext cx="8229600" cy="725470"/>
          </a:xfrm>
          <a:prstGeom prst="rect">
            <a:avLst/>
          </a:prstGeom>
          <a:ln w="9525" cap="flat" cmpd="sng" algn="ctr">
            <a:solidFill>
              <a:schemeClr val="accent6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Новые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коммуникативно-контентные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риски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576696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357826"/>
            <a:ext cx="8229600" cy="1320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0"/>
            <a:ext cx="428628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571744"/>
            <a:ext cx="44196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0" y="0"/>
            <a:ext cx="435771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/>
              <a:t>Колумбайнеры</a:t>
            </a:r>
            <a:endParaRPr lang="ru-RU" sz="3200" b="1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4071942"/>
            <a:ext cx="380050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572364" y="0"/>
            <a:ext cx="1571636" cy="71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5130</TotalTime>
  <Words>683</Words>
  <Application>Microsoft Office PowerPoint</Application>
  <PresentationFormat>Экран (4:3)</PresentationFormat>
  <Paragraphs>159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 принятии дополнительных мер  в области обеспечения информационной безопасности детей в сети Интернет </vt:lpstr>
      <vt:lpstr>Презентация PowerPoint</vt:lpstr>
      <vt:lpstr>Презентация PowerPoint</vt:lpstr>
      <vt:lpstr>Ответы подростков в возрасте 12-17 лет на вопрос «Что бы вы взяли с собой на необитаемый остров»</vt:lpstr>
      <vt:lpstr>Презентация PowerPoint</vt:lpstr>
      <vt:lpstr>Коммуникативные риски</vt:lpstr>
      <vt:lpstr>Контентные  риски</vt:lpstr>
      <vt:lpstr>Презентация PowerPoint</vt:lpstr>
      <vt:lpstr>Презентация PowerPoint</vt:lpstr>
      <vt:lpstr>Международный опыт по созданию безопасной Интернет-среды</vt:lpstr>
      <vt:lpstr>  Федеральное законодательство   о защите детей от информации, причиняющей вред  их здоровью и развитию </vt:lpstr>
      <vt:lpstr>Что такое негативный контент?</vt:lpstr>
      <vt:lpstr>Презентация PowerPoint</vt:lpstr>
      <vt:lpstr>Работа с детьми и подростками</vt:lpstr>
      <vt:lpstr>Ответы родителей на вопрос о способах наиболее эффективного обеспечения безопасности детей в Интернете, %</vt:lpstr>
      <vt:lpstr>Формы медиации родителей</vt:lpstr>
      <vt:lpstr> </vt:lpstr>
      <vt:lpstr>Тематика обращений к Уполномоченному по правам ребенка в 2017 году </vt:lpstr>
      <vt:lpstr>Помогите ребенку 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CHILDR</dc:creator>
  <cp:lastModifiedBy>Admin</cp:lastModifiedBy>
  <cp:revision>765</cp:revision>
  <dcterms:created xsi:type="dcterms:W3CDTF">2012-04-17T10:54:56Z</dcterms:created>
  <dcterms:modified xsi:type="dcterms:W3CDTF">2018-01-25T10:58:36Z</dcterms:modified>
</cp:coreProperties>
</file>